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3" roundtripDataSignature="AMtx7mieklUk07te0pdVIfJkT+z8echy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F35D20A-3FA5-4AE5-B04F-B65F1579E105}">
  <a:tblStyle styleId="{DF35D20A-3FA5-4AE5-B04F-B65F1579E10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2fa654585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2fa65458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2fa654585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2fa65458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2fa654585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2fa65458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2fa654585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2fa65458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2fa654585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2fa65458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6.png"/><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Prepričana lektira: Tom Sojer - Mark Tven" id="84" name="Google Shape;84;p1"/>
          <p:cNvPicPr preferRelativeResize="0"/>
          <p:nvPr/>
        </p:nvPicPr>
        <p:blipFill rotWithShape="1">
          <a:blip r:embed="rId3">
            <a:alphaModFix/>
          </a:blip>
          <a:srcRect b="0" l="0" r="0" t="0"/>
          <a:stretch/>
        </p:blipFill>
        <p:spPr>
          <a:xfrm>
            <a:off x="107504" y="116632"/>
            <a:ext cx="9036496" cy="6741368"/>
          </a:xfrm>
          <a:prstGeom prst="rect">
            <a:avLst/>
          </a:prstGeom>
          <a:noFill/>
          <a:ln>
            <a:noFill/>
          </a:ln>
        </p:spPr>
      </p:pic>
      <p:sp>
        <p:nvSpPr>
          <p:cNvPr id="85" name="Google Shape;85;p1"/>
          <p:cNvSpPr/>
          <p:nvPr/>
        </p:nvSpPr>
        <p:spPr>
          <a:xfrm>
            <a:off x="1884626" y="393047"/>
            <a:ext cx="4719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vi-VN" sz="2400" u="none" cap="none" strike="noStrike">
                <a:solidFill>
                  <a:srgbClr val="FFFFFF"/>
                </a:solidFill>
                <a:latin typeface="Arial"/>
                <a:ea typeface="Arial"/>
                <a:cs typeface="Arial"/>
                <a:sym typeface="Arial"/>
              </a:rPr>
              <a:t>DOŽIVLJAJI TOMA SOJERA</a:t>
            </a:r>
            <a:endParaRPr b="1" i="0" sz="5400" u="none" cap="none" strike="noStrike">
              <a:solidFill>
                <a:srgbClr val="FFFFFF"/>
              </a:solidFill>
              <a:latin typeface="Calibri"/>
              <a:ea typeface="Calibri"/>
              <a:cs typeface="Calibri"/>
              <a:sym typeface="Calibri"/>
            </a:endParaRPr>
          </a:p>
        </p:txBody>
      </p:sp>
      <p:sp>
        <p:nvSpPr>
          <p:cNvPr id="86" name="Google Shape;86;p1"/>
          <p:cNvSpPr/>
          <p:nvPr/>
        </p:nvSpPr>
        <p:spPr>
          <a:xfrm>
            <a:off x="2555776" y="972691"/>
            <a:ext cx="247696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vi-VN" sz="5400" u="none" cap="none" strike="noStrike">
                <a:solidFill>
                  <a:srgbClr val="FFF0E6"/>
                </a:solidFill>
                <a:latin typeface="Calibri"/>
                <a:ea typeface="Calibri"/>
                <a:cs typeface="Calibri"/>
                <a:sym typeface="Calibri"/>
              </a:rPr>
              <a:t> </a:t>
            </a:r>
            <a:r>
              <a:rPr b="1" i="0" lang="vi-VN" sz="2800" u="none" cap="none" strike="noStrike">
                <a:solidFill>
                  <a:srgbClr val="FFF0E6"/>
                </a:solidFill>
                <a:latin typeface="Arial"/>
                <a:ea typeface="Arial"/>
                <a:cs typeface="Arial"/>
                <a:sym typeface="Arial"/>
              </a:rPr>
              <a:t>MARK TVEN</a:t>
            </a:r>
            <a:endParaRPr b="1" i="0" sz="2800" u="none" cap="none" strike="noStrike">
              <a:solidFill>
                <a:srgbClr val="FFF0E6"/>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descr="https://lh4.googleusercontent.com/5zWWUSHcAtJ-Gb8cJHpzv8SzJR2PsMI-GbZwaAVrL8pkH9rdPUiykNpQ2oeJ8FlLdMQLdQAjhtZpor47Ba8vJDTPj6LxfyfmaHamvf04bM1kuVnQvw=w371" id="146" name="Google Shape;146;p10"/>
          <p:cNvPicPr preferRelativeResize="0"/>
          <p:nvPr/>
        </p:nvPicPr>
        <p:blipFill rotWithShape="1">
          <a:blip r:embed="rId3">
            <a:alphaModFix/>
          </a:blip>
          <a:srcRect b="0" l="0" r="0" t="0"/>
          <a:stretch/>
        </p:blipFill>
        <p:spPr>
          <a:xfrm>
            <a:off x="107504" y="188640"/>
            <a:ext cx="3533775" cy="2400301"/>
          </a:xfrm>
          <a:prstGeom prst="rect">
            <a:avLst/>
          </a:prstGeom>
          <a:noFill/>
          <a:ln>
            <a:noFill/>
          </a:ln>
        </p:spPr>
      </p:pic>
      <p:pic>
        <p:nvPicPr>
          <p:cNvPr descr="https://lh3.googleusercontent.com/dBL0mF2mAPnbNFrVvkov6fBFMYKYP4_QUbsTk_EVv18TW-yhOywZczJmcJM4xBFRcZI0tMIjsabKsyFvvErJGXN67oIFMn9nDRbs-No17qOfnB5GAcM=w371" id="147" name="Google Shape;147;p10"/>
          <p:cNvPicPr preferRelativeResize="0"/>
          <p:nvPr/>
        </p:nvPicPr>
        <p:blipFill rotWithShape="1">
          <a:blip r:embed="rId4">
            <a:alphaModFix/>
          </a:blip>
          <a:srcRect b="0" l="0" r="0" t="0"/>
          <a:stretch/>
        </p:blipFill>
        <p:spPr>
          <a:xfrm>
            <a:off x="4211960" y="620688"/>
            <a:ext cx="3533775" cy="2505076"/>
          </a:xfrm>
          <a:prstGeom prst="rect">
            <a:avLst/>
          </a:prstGeom>
          <a:noFill/>
          <a:ln>
            <a:noFill/>
          </a:ln>
        </p:spPr>
      </p:pic>
      <p:sp>
        <p:nvSpPr>
          <p:cNvPr id="148" name="Google Shape;148;p10"/>
          <p:cNvSpPr/>
          <p:nvPr/>
        </p:nvSpPr>
        <p:spPr>
          <a:xfrm>
            <a:off x="4283968" y="3932331"/>
            <a:ext cx="3960440" cy="33855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0" i="0" lang="vi-VN" sz="16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149" name="Google Shape;149;p10"/>
          <p:cNvSpPr/>
          <p:nvPr/>
        </p:nvSpPr>
        <p:spPr>
          <a:xfrm>
            <a:off x="251520" y="3136434"/>
            <a:ext cx="316835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Kuća Beki Tačer </a:t>
            </a:r>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To je prava kuća Ane Lore Hokins. Obnovljena da bude istovetna sa onom iz 1840.godine i danas se naziva kućom Beki Tačer. To njeno „lažno ime“ je čak i urezano na njenom grobu.</a:t>
            </a:r>
            <a:endParaRPr/>
          </a:p>
        </p:txBody>
      </p:sp>
      <p:sp>
        <p:nvSpPr>
          <p:cNvPr id="150" name="Google Shape;150;p10"/>
          <p:cNvSpPr/>
          <p:nvPr/>
        </p:nvSpPr>
        <p:spPr>
          <a:xfrm>
            <a:off x="3978188" y="3573016"/>
            <a:ext cx="45720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1800">
                <a:solidFill>
                  <a:schemeClr val="dk1"/>
                </a:solidFill>
                <a:latin typeface="Calibri"/>
                <a:ea typeface="Calibri"/>
                <a:cs typeface="Calibri"/>
                <a:sym typeface="Calibri"/>
              </a:rPr>
              <a:t>Taraba piščeve kuće</a:t>
            </a:r>
            <a:endParaRPr/>
          </a:p>
          <a:p>
            <a:pPr indent="0" lvl="0" marL="0" marR="0" rtl="0" algn="l">
              <a:spcBef>
                <a:spcPts val="0"/>
              </a:spcBef>
              <a:spcAft>
                <a:spcPts val="0"/>
              </a:spcAft>
              <a:buNone/>
            </a:pPr>
            <a:br>
              <a:rPr lang="vi-VN" sz="1800">
                <a:solidFill>
                  <a:schemeClr val="dk1"/>
                </a:solidFill>
                <a:latin typeface="Calibri"/>
                <a:ea typeface="Calibri"/>
                <a:cs typeface="Calibri"/>
                <a:sym typeface="Calibri"/>
              </a:rPr>
            </a:br>
            <a:r>
              <a:rPr lang="vi-VN" sz="1800">
                <a:solidFill>
                  <a:schemeClr val="dk1"/>
                </a:solidFill>
                <a:latin typeface="Calibri"/>
                <a:ea typeface="Calibri"/>
                <a:cs typeface="Calibri"/>
                <a:sym typeface="Calibri"/>
              </a:rPr>
              <a:t>Ona je bila piscu na umu kada je pisao epizodu sa farbanjem tarabe. Sada se svake godine priređuje za decu takmičenje u bojenju ograde</a:t>
            </a:r>
            <a:endParaRPr sz="1800">
              <a:solidFill>
                <a:schemeClr val="dk1"/>
              </a:solidFill>
              <a:latin typeface="Calibri"/>
              <a:ea typeface="Calibri"/>
              <a:cs typeface="Calibri"/>
              <a:sym typeface="Calibri"/>
            </a:endParaRPr>
          </a:p>
        </p:txBody>
      </p:sp>
      <p:sp>
        <p:nvSpPr>
          <p:cNvPr id="151" name="Google Shape;151;p10"/>
          <p:cNvSpPr/>
          <p:nvPr/>
        </p:nvSpPr>
        <p:spPr>
          <a:xfrm>
            <a:off x="2969175" y="5327350"/>
            <a:ext cx="2425500" cy="13380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vi-VN"/>
              <a:t>ZANIMLJIVOSTI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g52fa654585_0_44"/>
          <p:cNvPicPr preferRelativeResize="0"/>
          <p:nvPr/>
        </p:nvPicPr>
        <p:blipFill>
          <a:blip r:embed="rId3">
            <a:alphaModFix/>
          </a:blip>
          <a:stretch>
            <a:fillRect/>
          </a:stretch>
        </p:blipFill>
        <p:spPr>
          <a:xfrm>
            <a:off x="275300" y="3012200"/>
            <a:ext cx="8593400" cy="4096700"/>
          </a:xfrm>
          <a:prstGeom prst="rect">
            <a:avLst/>
          </a:prstGeom>
          <a:noFill/>
          <a:ln>
            <a:noFill/>
          </a:ln>
        </p:spPr>
      </p:pic>
      <p:sp>
        <p:nvSpPr>
          <p:cNvPr id="157" name="Google Shape;157;g52fa654585_0_44"/>
          <p:cNvSpPr/>
          <p:nvPr/>
        </p:nvSpPr>
        <p:spPr>
          <a:xfrm>
            <a:off x="209275" y="231350"/>
            <a:ext cx="8175300" cy="23625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52fa654585_0_44"/>
          <p:cNvSpPr txBox="1"/>
          <p:nvPr/>
        </p:nvSpPr>
        <p:spPr>
          <a:xfrm>
            <a:off x="98675" y="126825"/>
            <a:ext cx="8955000" cy="29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vi-VN">
                <a:latin typeface="Calibri"/>
                <a:ea typeface="Calibri"/>
                <a:cs typeface="Calibri"/>
                <a:sym typeface="Calibri"/>
              </a:rPr>
              <a:t>ZAVRŠNI DIO ČASA:</a:t>
            </a:r>
            <a:endParaRPr>
              <a:latin typeface="Calibri"/>
              <a:ea typeface="Calibri"/>
              <a:cs typeface="Calibri"/>
              <a:sym typeface="Calibri"/>
            </a:endParaRPr>
          </a:p>
          <a:p>
            <a:pPr indent="0" lvl="0" marL="0" rtl="0" algn="l">
              <a:spcBef>
                <a:spcPts val="0"/>
              </a:spcBef>
              <a:spcAft>
                <a:spcPts val="0"/>
              </a:spcAft>
              <a:buNone/>
            </a:pPr>
            <a:r>
              <a:rPr lang="vi-VN">
                <a:latin typeface="Calibri"/>
                <a:ea typeface="Calibri"/>
                <a:cs typeface="Calibri"/>
                <a:sym typeface="Calibri"/>
              </a:rPr>
              <a:t>Suminranje utisaka o  radu  učenika  sa prethodna dva časa</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PUSTOLOVINE TOMA SOJERA - Mark Tven</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Književna vrsta:</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Roman za djecu</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Književni rod:</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Epika</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Tema:</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Vragolije dječaka Toma Sojera</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Glavni likovi:</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Tom Sojer, Haklberi Fin, tetka Pola, indijanac Džo, crnac Džim</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Mesto i vreme radnje:</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Na obali reke Misisipi u SAD, krajem 19 veka,</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vi-VN" sz="1000">
                <a:solidFill>
                  <a:schemeClr val="dk1"/>
                </a:solidFill>
                <a:highlight>
                  <a:srgbClr val="FFFFFF"/>
                </a:highlight>
                <a:latin typeface="Roboto"/>
                <a:ea typeface="Roboto"/>
                <a:cs typeface="Roboto"/>
                <a:sym typeface="Roboto"/>
              </a:rPr>
              <a:t>Poruka:</a:t>
            </a:r>
            <a:endParaRPr sz="10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vi-VN" sz="1000">
                <a:solidFill>
                  <a:schemeClr val="dk1"/>
                </a:solidFill>
                <a:highlight>
                  <a:srgbClr val="FFFFFF"/>
                </a:highlight>
                <a:latin typeface="Roboto"/>
                <a:ea typeface="Roboto"/>
                <a:cs typeface="Roboto"/>
                <a:sym typeface="Roboto"/>
              </a:rPr>
              <a:t>Dječiju sklonost ka nestašlucima treba razumeti kao prirodan bunt mladosti protiv "okova" društvene zajednice.</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descr="http://www.mycupoftea.rs/wp-content/uploads/2017/07/mark-tven-2.jpg" id="163" name="Google Shape;163;p15"/>
          <p:cNvPicPr preferRelativeResize="0"/>
          <p:nvPr/>
        </p:nvPicPr>
        <p:blipFill rotWithShape="1">
          <a:blip r:embed="rId3">
            <a:alphaModFix/>
          </a:blip>
          <a:srcRect b="0" l="0" r="0" t="0"/>
          <a:stretch/>
        </p:blipFill>
        <p:spPr>
          <a:xfrm>
            <a:off x="473968" y="260648"/>
            <a:ext cx="4314056" cy="3096344"/>
          </a:xfrm>
          <a:prstGeom prst="rect">
            <a:avLst/>
          </a:prstGeom>
          <a:noFill/>
          <a:ln>
            <a:noFill/>
          </a:ln>
        </p:spPr>
      </p:pic>
      <p:sp>
        <p:nvSpPr>
          <p:cNvPr id="164" name="Google Shape;164;p15"/>
          <p:cNvSpPr/>
          <p:nvPr/>
        </p:nvSpPr>
        <p:spPr>
          <a:xfrm>
            <a:off x="4788024" y="323401"/>
            <a:ext cx="39604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vi-V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165" name="Google Shape;165;p15"/>
          <p:cNvSpPr/>
          <p:nvPr/>
        </p:nvSpPr>
        <p:spPr>
          <a:xfrm>
            <a:off x="5292080" y="764704"/>
            <a:ext cx="3456384" cy="2808312"/>
          </a:xfrm>
          <a:prstGeom prst="cloud">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lt1"/>
                </a:solidFill>
                <a:latin typeface="Calibri"/>
                <a:ea typeface="Calibri"/>
                <a:cs typeface="Calibri"/>
                <a:sym typeface="Calibri"/>
              </a:rPr>
              <a:t>Hvala za najbolji dječiji roman svih vremena!</a:t>
            </a:r>
            <a:endParaRPr sz="1800">
              <a:solidFill>
                <a:schemeClr val="lt1"/>
              </a:solidFill>
              <a:latin typeface="Calibri"/>
              <a:ea typeface="Calibri"/>
              <a:cs typeface="Calibri"/>
              <a:sym typeface="Calibri"/>
            </a:endParaRPr>
          </a:p>
        </p:txBody>
      </p:sp>
      <p:sp>
        <p:nvSpPr>
          <p:cNvPr id="166" name="Google Shape;166;p15"/>
          <p:cNvSpPr/>
          <p:nvPr/>
        </p:nvSpPr>
        <p:spPr>
          <a:xfrm>
            <a:off x="1043608" y="4437112"/>
            <a:ext cx="6768752" cy="1548752"/>
          </a:xfrm>
          <a:prstGeom prst="flowChartProcess">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1800">
                <a:solidFill>
                  <a:schemeClr val="lt1"/>
                </a:solidFill>
                <a:latin typeface="Calibri"/>
                <a:ea typeface="Calibri"/>
                <a:cs typeface="Calibri"/>
                <a:sym typeface="Calibri"/>
              </a:rPr>
              <a:t>Učenici petog razreda OŠ. „ Desanka Maksimović“</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descr="Tom Sojer - Mark Tven" id="91" name="Google Shape;91;p3"/>
          <p:cNvPicPr preferRelativeResize="0"/>
          <p:nvPr/>
        </p:nvPicPr>
        <p:blipFill rotWithShape="1">
          <a:blip r:embed="rId3">
            <a:alphaModFix/>
          </a:blip>
          <a:srcRect b="0" l="0" r="0" t="0"/>
          <a:stretch/>
        </p:blipFill>
        <p:spPr>
          <a:xfrm>
            <a:off x="899592" y="1628800"/>
            <a:ext cx="4176464" cy="4464496"/>
          </a:xfrm>
          <a:prstGeom prst="rect">
            <a:avLst/>
          </a:prstGeom>
          <a:noFill/>
          <a:ln>
            <a:noFill/>
          </a:ln>
        </p:spPr>
      </p:pic>
      <p:sp>
        <p:nvSpPr>
          <p:cNvPr id="92" name="Google Shape;92;p3"/>
          <p:cNvSpPr/>
          <p:nvPr/>
        </p:nvSpPr>
        <p:spPr>
          <a:xfrm>
            <a:off x="251520" y="260648"/>
            <a:ext cx="367240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400" cap="none">
                <a:solidFill>
                  <a:srgbClr val="6197ED"/>
                </a:solidFill>
                <a:latin typeface="Calibri"/>
                <a:ea typeface="Calibri"/>
                <a:cs typeface="Calibri"/>
                <a:sym typeface="Calibri"/>
              </a:rPr>
              <a:t>Mark Tven</a:t>
            </a:r>
            <a:endParaRPr b="1" sz="5400" cap="none">
              <a:solidFill>
                <a:srgbClr val="6197ED"/>
              </a:solidFill>
              <a:latin typeface="Calibri"/>
              <a:ea typeface="Calibri"/>
              <a:cs typeface="Calibri"/>
              <a:sym typeface="Calibri"/>
            </a:endParaRPr>
          </a:p>
        </p:txBody>
      </p:sp>
      <p:pic>
        <p:nvPicPr>
          <p:cNvPr descr="Tom Sojer" id="93" name="Google Shape;93;p3"/>
          <p:cNvPicPr preferRelativeResize="0"/>
          <p:nvPr/>
        </p:nvPicPr>
        <p:blipFill rotWithShape="1">
          <a:blip r:embed="rId4">
            <a:alphaModFix/>
          </a:blip>
          <a:srcRect b="0" l="0" r="0" t="0"/>
          <a:stretch/>
        </p:blipFill>
        <p:spPr>
          <a:xfrm>
            <a:off x="5220072" y="3501008"/>
            <a:ext cx="3384376" cy="2592288"/>
          </a:xfrm>
          <a:prstGeom prst="rect">
            <a:avLst/>
          </a:prstGeom>
          <a:noFill/>
          <a:ln>
            <a:noFill/>
          </a:ln>
        </p:spPr>
      </p:pic>
      <p:sp>
        <p:nvSpPr>
          <p:cNvPr id="94" name="Google Shape;94;p3"/>
          <p:cNvSpPr txBox="1"/>
          <p:nvPr/>
        </p:nvSpPr>
        <p:spPr>
          <a:xfrm>
            <a:off x="5604450" y="260650"/>
            <a:ext cx="3000000" cy="65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vi-VN" sz="1550">
                <a:solidFill>
                  <a:srgbClr val="363635"/>
                </a:solidFill>
                <a:highlight>
                  <a:srgbClr val="FCFCFC"/>
                </a:highlight>
              </a:rPr>
              <a:t>S</a:t>
            </a:r>
            <a:r>
              <a:rPr b="1" lang="vi-VN" sz="1350">
                <a:solidFill>
                  <a:srgbClr val="363635"/>
                </a:solidFill>
                <a:highlight>
                  <a:srgbClr val="FCFCFC"/>
                </a:highlight>
              </a:rPr>
              <a:t>emjuel Klemens, poznatiji pod pseudonimom Mark Tven, bio je jedan od predstavnika američkog realizma, i prvi veliki pisac iz unutrašnjosti zemlje koji je uspio da zabiljleži taj osoben, šaljiv žargon i buntovništvo. Tvenov stil pisanja zasnovan je na živahnom, realističnom i uobičajenom američkom govoru.</a:t>
            </a:r>
            <a:endParaRPr b="1" sz="1350">
              <a:solidFill>
                <a:srgbClr val="363635"/>
              </a:solidFill>
              <a:highlight>
                <a:srgbClr val="FCFCFC"/>
              </a:highlight>
            </a:endParaRPr>
          </a:p>
          <a:p>
            <a:pPr indent="0" lvl="0" marL="0" rtl="0" algn="l">
              <a:spcBef>
                <a:spcPts val="0"/>
              </a:spcBef>
              <a:spcAft>
                <a:spcPts val="0"/>
              </a:spcAft>
              <a:buNone/>
            </a:pPr>
            <a:r>
              <a:rPr lang="vi-VN" sz="1350">
                <a:solidFill>
                  <a:srgbClr val="363635"/>
                </a:solidFill>
                <a:highlight>
                  <a:srgbClr val="FCFCFC"/>
                </a:highlight>
              </a:rPr>
              <a:t>TvenovI najjpoznatiji romani su</a:t>
            </a:r>
            <a:r>
              <a:rPr b="1" lang="vi-VN" sz="1350">
                <a:solidFill>
                  <a:srgbClr val="363635"/>
                </a:solidFill>
                <a:highlight>
                  <a:srgbClr val="FCFCFC"/>
                </a:highlight>
              </a:rPr>
              <a:t>„Pustolovine Toma Sojera“</a:t>
            </a:r>
            <a:r>
              <a:rPr lang="vi-VN" sz="1350">
                <a:solidFill>
                  <a:srgbClr val="363635"/>
                </a:solidFill>
                <a:highlight>
                  <a:srgbClr val="FCFCFC"/>
                </a:highlight>
              </a:rPr>
              <a:t> i </a:t>
            </a:r>
            <a:r>
              <a:rPr b="1" lang="vi-VN" sz="1350">
                <a:solidFill>
                  <a:srgbClr val="363635"/>
                </a:solidFill>
                <a:highlight>
                  <a:srgbClr val="FCFCFC"/>
                </a:highlight>
              </a:rPr>
              <a:t>„Pustolovine Haklberija Fina“</a:t>
            </a:r>
            <a:r>
              <a:rPr lang="vi-VN" sz="1350">
                <a:solidFill>
                  <a:srgbClr val="363635"/>
                </a:solidFill>
                <a:highlight>
                  <a:srgbClr val="FCFCFC"/>
                </a:highlight>
              </a:rPr>
              <a:t>. </a:t>
            </a:r>
            <a:endParaRPr b="1" sz="1250">
              <a:solidFill>
                <a:srgbClr val="363635"/>
              </a:solidFill>
              <a:highlight>
                <a:srgbClr val="FCFCFC"/>
              </a:highlight>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98" name="Shape 98"/>
        <p:cNvGrpSpPr/>
        <p:nvPr/>
      </p:nvGrpSpPr>
      <p:grpSpPr>
        <a:xfrm>
          <a:off x="0" y="0"/>
          <a:ext cx="0" cy="0"/>
          <a:chOff x="0" y="0"/>
          <a:chExt cx="0" cy="0"/>
        </a:xfrm>
      </p:grpSpPr>
      <p:sp>
        <p:nvSpPr>
          <p:cNvPr id="99" name="Google Shape;99;p2"/>
          <p:cNvSpPr/>
          <p:nvPr/>
        </p:nvSpPr>
        <p:spPr>
          <a:xfrm>
            <a:off x="539552" y="620688"/>
            <a:ext cx="8029400"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100" name="Google Shape;100;p2"/>
          <p:cNvSpPr/>
          <p:nvPr/>
        </p:nvSpPr>
        <p:spPr>
          <a:xfrm>
            <a:off x="0" y="1172250"/>
            <a:ext cx="8342700" cy="5685600"/>
          </a:xfrm>
          <a:prstGeom prst="vertic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vi-VN" sz="1800">
                <a:solidFill>
                  <a:schemeClr val="dk1"/>
                </a:solidFill>
                <a:latin typeface="Calibri"/>
                <a:ea typeface="Calibri"/>
                <a:cs typeface="Calibri"/>
                <a:sym typeface="Calibri"/>
              </a:rPr>
              <a:t>Nikola Tesla i Mark Tven su među najvećim umovima i svakako simboli svog doba. Kada su se upoznali Tesla je bio mladi naučnik, a Tven već naširoko poznat po svojim knjigama. Međutim već od prvog susreta oni su se zbližili.</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vi-VN" sz="1800">
                <a:solidFill>
                  <a:schemeClr val="dk1"/>
                </a:solidFill>
                <a:latin typeface="Calibri"/>
                <a:ea typeface="Calibri"/>
                <a:cs typeface="Calibri"/>
                <a:sym typeface="Calibri"/>
              </a:rPr>
              <a:t>Kada je Tesla pre dolaska u SAD patio od teške bolesti u toku 1870-ih godina, a bio je toliko bolestan da su lekari mislili da neće preživeti, vreme je provodio tako što je pročitao gotovo svaku Tvenovu knjigu koju je mogao da nađe.</a:t>
            </a:r>
            <a:endParaRPr>
              <a:solidFill>
                <a:schemeClr val="dk1"/>
              </a:solidFill>
            </a:endParaRPr>
          </a:p>
          <a:p>
            <a:pPr indent="0" lvl="0" marL="0" rtl="0" algn="l">
              <a:spcBef>
                <a:spcPts val="0"/>
              </a:spcBef>
              <a:spcAft>
                <a:spcPts val="0"/>
              </a:spcAft>
              <a:buClr>
                <a:schemeClr val="dk1"/>
              </a:buClr>
              <a:buFont typeface="Arial"/>
              <a:buNone/>
            </a:pPr>
            <a:r>
              <a:rPr lang="vi-VN" sz="1800">
                <a:solidFill>
                  <a:schemeClr val="dk1"/>
                </a:solidFill>
                <a:latin typeface="Calibri"/>
                <a:ea typeface="Calibri"/>
                <a:cs typeface="Calibri"/>
                <a:sym typeface="Calibri"/>
              </a:rPr>
              <a:t>Tesla  je čak i Tvenova dela smatrao zaslužnim za njegov iznenađujući oporavak.</a:t>
            </a:r>
            <a:endParaRPr>
              <a:solidFill>
                <a:schemeClr val="dk1"/>
              </a:solidFill>
            </a:endParaRPr>
          </a:p>
          <a:p>
            <a:pPr indent="0" lvl="0" marL="0" rtl="0" algn="l">
              <a:spcBef>
                <a:spcPts val="0"/>
              </a:spcBef>
              <a:spcAft>
                <a:spcPts val="0"/>
              </a:spcAft>
              <a:buClr>
                <a:schemeClr val="dk1"/>
              </a:buClr>
              <a:buFont typeface="Arial"/>
              <a:buNone/>
            </a:pPr>
            <a:r>
              <a:rPr lang="vi-VN" sz="1800">
                <a:solidFill>
                  <a:schemeClr val="dk1"/>
                </a:solidFill>
                <a:latin typeface="Calibri"/>
                <a:ea typeface="Calibri"/>
                <a:cs typeface="Calibri"/>
                <a:sym typeface="Calibri"/>
              </a:rPr>
              <a:t>Nekih 25 godina kasnije njih dvojica su se upoznali u Njujorku i kada je Tesla to rekao Tvenu, pisac je bio dirnut do suza.</a:t>
            </a:r>
            <a:endParaRPr>
              <a:solidFill>
                <a:schemeClr val="dk1"/>
              </a:solidFill>
            </a:endParaRPr>
          </a:p>
        </p:txBody>
      </p:sp>
      <p:sp>
        <p:nvSpPr>
          <p:cNvPr id="101" name="Google Shape;101;p2"/>
          <p:cNvSpPr/>
          <p:nvPr/>
        </p:nvSpPr>
        <p:spPr>
          <a:xfrm>
            <a:off x="2927375" y="1255900"/>
            <a:ext cx="2425500" cy="13380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vi-VN"/>
              <a:t>ZANIMLJIVOSTI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g52fa654585_0_11"/>
          <p:cNvSpPr txBox="1"/>
          <p:nvPr/>
        </p:nvSpPr>
        <p:spPr>
          <a:xfrm>
            <a:off x="0" y="0"/>
            <a:ext cx="8970000" cy="6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vi-VN">
                <a:solidFill>
                  <a:srgbClr val="FF0000"/>
                </a:solidFill>
              </a:rPr>
              <a:t>UVODNI DIO ČASA: </a:t>
            </a:r>
            <a:endParaRPr>
              <a:solidFill>
                <a:srgbClr val="FF0000"/>
              </a:solidFill>
            </a:endParaRPr>
          </a:p>
          <a:p>
            <a:pPr indent="0" lvl="0" marL="0" rtl="0" algn="l">
              <a:spcBef>
                <a:spcPts val="0"/>
              </a:spcBef>
              <a:spcAft>
                <a:spcPts val="0"/>
              </a:spcAft>
              <a:buNone/>
            </a:pPr>
            <a:r>
              <a:rPr lang="vi-VN"/>
              <a:t>Podsticajna pitanja za raspravu ( Istraživački zadaci)</a:t>
            </a:r>
            <a:endParaRPr/>
          </a:p>
          <a:p>
            <a:pPr indent="0" lvl="0" marL="0" rtl="0" algn="l">
              <a:spcBef>
                <a:spcPts val="0"/>
              </a:spcBef>
              <a:spcAft>
                <a:spcPts val="0"/>
              </a:spcAft>
              <a:buNone/>
            </a:pPr>
            <a:r>
              <a:rPr lang="vi-VN"/>
              <a:t>1. Šta mislite: Zbog čega je ovaj roman tako uzbudljiv?</a:t>
            </a:r>
            <a:endParaRPr/>
          </a:p>
          <a:p>
            <a:pPr indent="0" lvl="0" marL="0" rtl="0" algn="l">
              <a:spcBef>
                <a:spcPts val="0"/>
              </a:spcBef>
              <a:spcAft>
                <a:spcPts val="0"/>
              </a:spcAft>
              <a:buNone/>
            </a:pPr>
            <a:r>
              <a:rPr lang="vi-VN"/>
              <a:t>2. Koje događaje izdvajate kao posebno zanimljive?</a:t>
            </a:r>
            <a:endParaRPr/>
          </a:p>
          <a:p>
            <a:pPr indent="0" lvl="0" marL="0" rtl="0" algn="l">
              <a:spcBef>
                <a:spcPts val="0"/>
              </a:spcBef>
              <a:spcAft>
                <a:spcPts val="0"/>
              </a:spcAft>
              <a:buNone/>
            </a:pPr>
            <a:r>
              <a:rPr lang="vi-VN"/>
              <a:t>3. Koje su vam ličnosti u romanu naročito simpatične (drage, privlačne)?</a:t>
            </a:r>
            <a:endParaRPr/>
          </a:p>
          <a:p>
            <a:pPr indent="0" lvl="0" marL="0" rtl="0" algn="l">
              <a:spcBef>
                <a:spcPts val="0"/>
              </a:spcBef>
              <a:spcAft>
                <a:spcPts val="0"/>
              </a:spcAft>
              <a:buNone/>
            </a:pPr>
            <a:r>
              <a:rPr lang="vi-VN"/>
              <a:t>4. Kakav je bio Tom? Da li je pomalo podsjećao na nekog vašeg druga iz razreda ili ulice?</a:t>
            </a:r>
            <a:endParaRPr/>
          </a:p>
          <a:p>
            <a:pPr indent="0" lvl="0" marL="0" rtl="0" algn="l">
              <a:spcBef>
                <a:spcPts val="0"/>
              </a:spcBef>
              <a:spcAft>
                <a:spcPts val="0"/>
              </a:spcAft>
              <a:buNone/>
            </a:pPr>
            <a:r>
              <a:rPr lang="vi-VN"/>
              <a:t>5. Beti Tačer i Tom Sojer gaje međusobne simpatije. Kakav je taj njihov odnos?</a:t>
            </a:r>
            <a:endParaRPr/>
          </a:p>
          <a:p>
            <a:pPr indent="0" lvl="0" marL="0" rtl="0" algn="l">
              <a:spcBef>
                <a:spcPts val="0"/>
              </a:spcBef>
              <a:spcAft>
                <a:spcPts val="0"/>
              </a:spcAft>
              <a:buNone/>
            </a:pPr>
            <a:r>
              <a:rPr lang="vi-VN"/>
              <a:t>6. Poznato je, to ste mogli i sami zaključiti, da je Tom Sojer plemenit dječak. On je i hrabar! Kada se to pokazalo?</a:t>
            </a:r>
            <a:endParaRPr/>
          </a:p>
          <a:p>
            <a:pPr indent="0" lvl="0" marL="0" rtl="0" algn="l">
              <a:spcBef>
                <a:spcPts val="0"/>
              </a:spcBef>
              <a:spcAft>
                <a:spcPts val="0"/>
              </a:spcAft>
              <a:buNone/>
            </a:pPr>
            <a:r>
              <a:rPr lang="vi-VN"/>
              <a:t>9. Kako Tom iskazuje svoju ljubav prema tetki Poli?</a:t>
            </a:r>
            <a:endParaRPr/>
          </a:p>
          <a:p>
            <a:pPr indent="0" lvl="0" marL="0" rtl="0" algn="l">
              <a:spcBef>
                <a:spcPts val="0"/>
              </a:spcBef>
              <a:spcAft>
                <a:spcPts val="0"/>
              </a:spcAft>
              <a:buNone/>
            </a:pPr>
            <a:r>
              <a:rPr lang="vi-VN"/>
              <a:t>10. Šta mislite da li je tetki Poli miliji Sid od Toma?  Obrazložite  svoje mišljenje.</a:t>
            </a:r>
            <a:endParaRPr/>
          </a:p>
          <a:p>
            <a:pPr indent="0" lvl="0" marL="0" rtl="0" algn="l">
              <a:spcBef>
                <a:spcPts val="0"/>
              </a:spcBef>
              <a:spcAft>
                <a:spcPts val="0"/>
              </a:spcAft>
              <a:buNone/>
            </a:pPr>
            <a:r>
              <a:rPr lang="vi-VN"/>
              <a:t>- Utvrditi pojmove  anvanturistički roman,fabula, epizoda, književni lik  </a:t>
            </a:r>
            <a:endParaRPr/>
          </a:p>
          <a:p>
            <a:pPr indent="0" lvl="0" marL="0" rtl="0" algn="l">
              <a:spcBef>
                <a:spcPts val="0"/>
              </a:spcBef>
              <a:spcAft>
                <a:spcPts val="0"/>
              </a:spcAft>
              <a:buNone/>
            </a:pPr>
            <a:r>
              <a:t/>
            </a:r>
            <a:endParaRPr/>
          </a:p>
          <a:p>
            <a:pPr indent="0" lvl="0" marL="0" rtl="0" algn="l">
              <a:spcBef>
                <a:spcPts val="0"/>
              </a:spcBef>
              <a:spcAft>
                <a:spcPts val="0"/>
              </a:spcAft>
              <a:buNone/>
            </a:pPr>
            <a:r>
              <a:rPr lang="vi-VN">
                <a:solidFill>
                  <a:srgbClr val="FF0000"/>
                </a:solidFill>
              </a:rPr>
              <a:t>GLAVNI DIO ČASA</a:t>
            </a:r>
            <a:endParaRPr/>
          </a:p>
          <a:p>
            <a:pPr indent="0" lvl="0" marL="0" rtl="0" algn="l">
              <a:spcBef>
                <a:spcPts val="0"/>
              </a:spcBef>
              <a:spcAft>
                <a:spcPts val="0"/>
              </a:spcAft>
              <a:buNone/>
            </a:pPr>
            <a:r>
              <a:rPr lang="vi-VN"/>
              <a:t>PRVA GRUPA </a:t>
            </a:r>
            <a:endParaRPr/>
          </a:p>
          <a:p>
            <a:pPr indent="0" lvl="0" marL="0" rtl="0" algn="l">
              <a:spcBef>
                <a:spcPts val="0"/>
              </a:spcBef>
              <a:spcAft>
                <a:spcPts val="0"/>
              </a:spcAft>
              <a:buNone/>
            </a:pPr>
            <a:r>
              <a:rPr lang="vi-VN"/>
              <a:t>Susret Toma i uglađenog gradskog dječaka na ulici.</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Da li se dječak kojeg sreća na ulici svidio Tomu i zašto nije?</a:t>
            </a:r>
            <a:endParaRPr/>
          </a:p>
          <a:p>
            <a:pPr indent="0" lvl="0" marL="0" rtl="0" algn="l">
              <a:spcBef>
                <a:spcPts val="0"/>
              </a:spcBef>
              <a:spcAft>
                <a:spcPts val="0"/>
              </a:spcAft>
              <a:buNone/>
            </a:pPr>
            <a:r>
              <a:rPr lang="vi-VN"/>
              <a:t>- Kako je dječak reagirao na Tomove provokacije?</a:t>
            </a:r>
            <a:endParaRPr/>
          </a:p>
          <a:p>
            <a:pPr indent="0" lvl="0" marL="0" rtl="0" algn="l">
              <a:spcBef>
                <a:spcPts val="0"/>
              </a:spcBef>
              <a:spcAft>
                <a:spcPts val="0"/>
              </a:spcAft>
              <a:buNone/>
            </a:pPr>
            <a:r>
              <a:rPr lang="vi-VN"/>
              <a:t>- Kakve uvrede dijele jedan drugom (odjeća, šešir)? Čime </a:t>
            </a:r>
            <a:endParaRPr/>
          </a:p>
          <a:p>
            <a:pPr indent="0" lvl="0" marL="0" rtl="0" algn="l">
              <a:spcBef>
                <a:spcPts val="0"/>
              </a:spcBef>
              <a:spcAft>
                <a:spcPts val="0"/>
              </a:spcAft>
              <a:buNone/>
            </a:pPr>
            <a:r>
              <a:rPr lang="vi-VN"/>
              <a:t>prijete jedan drugom (stariji brat)?</a:t>
            </a:r>
            <a:endParaRPr/>
          </a:p>
          <a:p>
            <a:pPr indent="0" lvl="0" marL="0" rtl="0" algn="l">
              <a:spcBef>
                <a:spcPts val="0"/>
              </a:spcBef>
              <a:spcAft>
                <a:spcPts val="0"/>
              </a:spcAft>
              <a:buNone/>
            </a:pPr>
            <a:r>
              <a:rPr lang="vi-VN"/>
              <a:t>- Zašto su se potukli?</a:t>
            </a:r>
            <a:endParaRPr/>
          </a:p>
          <a:p>
            <a:pPr indent="0" lvl="0" marL="0" rtl="0" algn="l">
              <a:spcBef>
                <a:spcPts val="0"/>
              </a:spcBef>
              <a:spcAft>
                <a:spcPts val="0"/>
              </a:spcAft>
              <a:buNone/>
            </a:pPr>
            <a:r>
              <a:rPr lang="vi-VN"/>
              <a:t>- Da li se Tom pokajao jer je istukao dječaka? Kako je i zbog </a:t>
            </a:r>
            <a:endParaRPr/>
          </a:p>
          <a:p>
            <a:pPr indent="0" lvl="0" marL="0" rtl="0" algn="l">
              <a:spcBef>
                <a:spcPts val="0"/>
              </a:spcBef>
              <a:spcAft>
                <a:spcPts val="0"/>
              </a:spcAft>
              <a:buNone/>
            </a:pPr>
            <a:r>
              <a:rPr lang="vi-VN"/>
              <a:t>čega zapravo Tom kažnjen?</a:t>
            </a:r>
            <a:endParaRPr/>
          </a:p>
          <a:p>
            <a:pPr indent="0" lvl="0" marL="0" rtl="0" algn="l">
              <a:spcBef>
                <a:spcPts val="0"/>
              </a:spcBef>
              <a:spcAft>
                <a:spcPts val="0"/>
              </a:spcAft>
              <a:buNone/>
            </a:pPr>
            <a:r>
              <a:rPr lang="vi-VN"/>
              <a:t>- Kakav je Tom dječak? Napišite osobine glavnog </a:t>
            </a:r>
            <a:endParaRPr/>
          </a:p>
          <a:p>
            <a:pPr indent="0" lvl="0" marL="0" rtl="0" algn="l">
              <a:spcBef>
                <a:spcPts val="0"/>
              </a:spcBef>
              <a:spcAft>
                <a:spcPts val="0"/>
              </a:spcAft>
              <a:buNone/>
            </a:pPr>
            <a:r>
              <a:rPr lang="vi-VN"/>
              <a:t>junaka </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  Napišite svije utiske na našoj google classroom učionici </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Razmislite i napišite svoje mišljenje o sljedećem: </a:t>
            </a:r>
            <a:endParaRPr/>
          </a:p>
          <a:p>
            <a:pPr indent="0" lvl="0" marL="0" rtl="0" algn="l">
              <a:spcBef>
                <a:spcPts val="0"/>
              </a:spcBef>
              <a:spcAft>
                <a:spcPts val="0"/>
              </a:spcAft>
              <a:buNone/>
            </a:pPr>
            <a:r>
              <a:rPr lang="vi-VN"/>
              <a:t>Nasilje nikada nije rješenje sukoba. </a:t>
            </a:r>
            <a:endParaRPr/>
          </a:p>
          <a:p>
            <a:pPr indent="0" lvl="0" marL="0" rtl="0" algn="l">
              <a:spcBef>
                <a:spcPts val="0"/>
              </a:spcBef>
              <a:spcAft>
                <a:spcPts val="0"/>
              </a:spcAft>
              <a:buNone/>
            </a:pPr>
            <a:r>
              <a:rPr lang="vi-VN"/>
              <a:t>Razlike se mogu prevazići razgovorom, a ne tučom</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7" name="Google Shape;107;g52fa654585_0_11"/>
          <p:cNvPicPr preferRelativeResize="0"/>
          <p:nvPr/>
        </p:nvPicPr>
        <p:blipFill>
          <a:blip r:embed="rId3">
            <a:alphaModFix/>
          </a:blip>
          <a:stretch>
            <a:fillRect/>
          </a:stretch>
        </p:blipFill>
        <p:spPr>
          <a:xfrm>
            <a:off x="6171399" y="2365950"/>
            <a:ext cx="2646675" cy="4110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g52fa654585_0_20"/>
          <p:cNvSpPr txBox="1"/>
          <p:nvPr/>
        </p:nvSpPr>
        <p:spPr>
          <a:xfrm>
            <a:off x="0" y="0"/>
            <a:ext cx="9144000" cy="6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vi-VN">
                <a:solidFill>
                  <a:srgbClr val="FF0000"/>
                </a:solidFill>
              </a:rPr>
              <a:t>DRUGA GRUPA:</a:t>
            </a:r>
            <a:endParaRPr>
              <a:solidFill>
                <a:srgbClr val="FF0000"/>
              </a:solidFill>
            </a:endParaRPr>
          </a:p>
          <a:p>
            <a:pPr indent="0" lvl="0" marL="0" rtl="0" algn="l">
              <a:spcBef>
                <a:spcPts val="0"/>
              </a:spcBef>
              <a:spcAft>
                <a:spcPts val="0"/>
              </a:spcAft>
              <a:buNone/>
            </a:pPr>
            <a:r>
              <a:rPr lang="vi-VN"/>
              <a:t>Tomova kazna koja se sastoji u krečenju ograde.</a:t>
            </a:r>
            <a:endParaRPr/>
          </a:p>
          <a:p>
            <a:pPr indent="0" lvl="0" marL="0" rtl="0" algn="l">
              <a:spcBef>
                <a:spcPts val="0"/>
              </a:spcBef>
              <a:spcAft>
                <a:spcPts val="0"/>
              </a:spcAft>
              <a:buNone/>
            </a:pPr>
            <a:r>
              <a:rPr lang="vi-VN"/>
              <a:t>Zašto je Tom kažnjen i na koji način? Zašto mu je to tako </a:t>
            </a:r>
            <a:endParaRPr/>
          </a:p>
          <a:p>
            <a:pPr indent="0" lvl="0" marL="0" rtl="0" algn="l">
              <a:spcBef>
                <a:spcPts val="0"/>
              </a:spcBef>
              <a:spcAft>
                <a:spcPts val="0"/>
              </a:spcAft>
              <a:buNone/>
            </a:pPr>
            <a:r>
              <a:rPr lang="vi-VN"/>
              <a:t>teško palo?</a:t>
            </a:r>
            <a:endParaRPr/>
          </a:p>
          <a:p>
            <a:pPr indent="0" lvl="0" marL="0" rtl="0" algn="l">
              <a:spcBef>
                <a:spcPts val="0"/>
              </a:spcBef>
              <a:spcAft>
                <a:spcPts val="0"/>
              </a:spcAft>
              <a:buNone/>
            </a:pPr>
            <a:r>
              <a:rPr lang="vi-VN"/>
              <a:t>- Kako Tom pokušava nagovoriti Jima da mu pomogne?</a:t>
            </a:r>
            <a:endParaRPr/>
          </a:p>
          <a:p>
            <a:pPr indent="0" lvl="0" marL="0" rtl="0" algn="l">
              <a:spcBef>
                <a:spcPts val="0"/>
              </a:spcBef>
              <a:spcAft>
                <a:spcPts val="0"/>
              </a:spcAft>
              <a:buNone/>
            </a:pPr>
            <a:r>
              <a:rPr lang="vi-VN"/>
              <a:t>- Kako uspijeva prevariti Bena Rogersa da mu pomogne?</a:t>
            </a:r>
            <a:endParaRPr/>
          </a:p>
          <a:p>
            <a:pPr indent="0" lvl="0" marL="0" rtl="0" algn="l">
              <a:spcBef>
                <a:spcPts val="0"/>
              </a:spcBef>
              <a:spcAft>
                <a:spcPts val="0"/>
              </a:spcAft>
              <a:buNone/>
            </a:pPr>
            <a:r>
              <a:rPr lang="vi-VN"/>
              <a:t>- Da li mislite da se Tom opravdano izvukao od posla? </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 Napišite osobine glavnog junaka  u ovoj situaciji</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 Napišite svoja razmišljanja o sljedečem:</a:t>
            </a:r>
            <a:endParaRPr/>
          </a:p>
          <a:p>
            <a:pPr indent="0" lvl="0" marL="0" rtl="0" algn="l">
              <a:spcBef>
                <a:spcPts val="0"/>
              </a:spcBef>
              <a:spcAft>
                <a:spcPts val="0"/>
              </a:spcAft>
              <a:buNone/>
            </a:pPr>
            <a:r>
              <a:rPr lang="vi-VN"/>
              <a:t>Kazna nas ne mora uvijek naučiti da smo počinili grešku.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vi-VN">
                <a:solidFill>
                  <a:srgbClr val="FF0000"/>
                </a:solidFill>
              </a:rPr>
              <a:t>TREĆA GRUPA: </a:t>
            </a:r>
            <a:endParaRPr>
              <a:solidFill>
                <a:srgbClr val="FF0000"/>
              </a:solidFill>
            </a:endParaRPr>
          </a:p>
          <a:p>
            <a:pPr indent="0" lvl="0" marL="0" rtl="0" algn="l">
              <a:spcBef>
                <a:spcPts val="0"/>
              </a:spcBef>
              <a:spcAft>
                <a:spcPts val="0"/>
              </a:spcAft>
              <a:buNone/>
            </a:pPr>
            <a:r>
              <a:rPr lang="vi-VN"/>
              <a:t>Nakon što je pobjegao od kuće, Tom se vraća i prisluškuje </a:t>
            </a:r>
            <a:endParaRPr/>
          </a:p>
          <a:p>
            <a:pPr indent="0" lvl="0" marL="0" rtl="0" algn="l">
              <a:spcBef>
                <a:spcPts val="0"/>
              </a:spcBef>
              <a:spcAft>
                <a:spcPts val="0"/>
              </a:spcAft>
              <a:buNone/>
            </a:pPr>
            <a:r>
              <a:rPr lang="vi-VN"/>
              <a:t>razgovor porodice</a:t>
            </a:r>
            <a:endParaRPr/>
          </a:p>
          <a:p>
            <a:pPr indent="0" lvl="0" marL="0" rtl="0" algn="l">
              <a:spcBef>
                <a:spcPts val="0"/>
              </a:spcBef>
              <a:spcAft>
                <a:spcPts val="0"/>
              </a:spcAft>
              <a:buNone/>
            </a:pPr>
            <a:r>
              <a:rPr lang="vi-VN"/>
              <a:t> Zašto je Tom pobjegao od kuće? Zašto se vratio?            </a:t>
            </a:r>
            <a:endParaRPr/>
          </a:p>
          <a:p>
            <a:pPr indent="0" lvl="0" marL="0" rtl="0" algn="l">
              <a:spcBef>
                <a:spcPts val="0"/>
              </a:spcBef>
              <a:spcAft>
                <a:spcPts val="0"/>
              </a:spcAft>
              <a:buNone/>
            </a:pPr>
            <a:r>
              <a:rPr lang="vi-VN"/>
              <a:t>- Kako tetka Polly govori o Tomu sada? Kako je govorila i </a:t>
            </a:r>
            <a:endParaRPr/>
          </a:p>
          <a:p>
            <a:pPr indent="0" lvl="0" marL="0" rtl="0" algn="l">
              <a:spcBef>
                <a:spcPts val="0"/>
              </a:spcBef>
              <a:spcAft>
                <a:spcPts val="0"/>
              </a:spcAft>
              <a:buNone/>
            </a:pPr>
            <a:r>
              <a:rPr lang="vi-VN"/>
              <a:t>ponašala se prema njemu ranije? A Sid, njegov brat?</a:t>
            </a:r>
            <a:endParaRPr/>
          </a:p>
          <a:p>
            <a:pPr indent="0" lvl="0" marL="0" rtl="0" algn="l">
              <a:spcBef>
                <a:spcPts val="0"/>
              </a:spcBef>
              <a:spcAft>
                <a:spcPts val="0"/>
              </a:spcAft>
              <a:buNone/>
            </a:pPr>
            <a:r>
              <a:rPr lang="vi-VN"/>
              <a:t>- Kako su članovi porodice protumačili njegov nestanak?</a:t>
            </a:r>
            <a:endParaRPr/>
          </a:p>
          <a:p>
            <a:pPr indent="0" lvl="0" marL="0" rtl="0" algn="l">
              <a:spcBef>
                <a:spcPts val="0"/>
              </a:spcBef>
              <a:spcAft>
                <a:spcPts val="0"/>
              </a:spcAft>
              <a:buNone/>
            </a:pPr>
            <a:r>
              <a:rPr lang="vi-VN"/>
              <a:t>- Kako se Tom osjeća dok ih sluša? Šta nazivamo grižnjom </a:t>
            </a:r>
            <a:endParaRPr/>
          </a:p>
          <a:p>
            <a:pPr indent="0" lvl="0" marL="0" rtl="0" algn="l">
              <a:spcBef>
                <a:spcPts val="0"/>
              </a:spcBef>
              <a:spcAft>
                <a:spcPts val="0"/>
              </a:spcAft>
              <a:buNone/>
            </a:pPr>
            <a:r>
              <a:rPr lang="vi-VN"/>
              <a:t>savjesti?</a:t>
            </a:r>
            <a:endParaRPr/>
          </a:p>
          <a:p>
            <a:pPr indent="0" lvl="0" marL="0" rtl="0" algn="l">
              <a:spcBef>
                <a:spcPts val="0"/>
              </a:spcBef>
              <a:spcAft>
                <a:spcPts val="0"/>
              </a:spcAft>
              <a:buNone/>
            </a:pPr>
            <a:r>
              <a:rPr lang="vi-VN"/>
              <a:t>- Napišite  i obrazložite osobine glavnog junaka u ovoj situaciji. </a:t>
            </a:r>
            <a:endParaRPr/>
          </a:p>
          <a:p>
            <a:pPr indent="0" lvl="0" marL="0" rtl="0" algn="l">
              <a:spcBef>
                <a:spcPts val="0"/>
              </a:spcBef>
              <a:spcAft>
                <a:spcPts val="0"/>
              </a:spcAft>
              <a:buNone/>
            </a:pPr>
            <a:r>
              <a:rPr lang="vi-VN"/>
              <a:t> Šta ste naučili iz ovog dijela romana?</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Grižnja savjesti nas tjera da činimo ispravne stvari.</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 Cilj je razumjeti postupak žrtvovanja glavnoga lika radi popravljanja odnosa i shvatanje da prijateljstvo i ljubav počivaju na uzajamnom povjerenju i</a:t>
            </a:r>
            <a:endParaRPr/>
          </a:p>
          <a:p>
            <a:pPr indent="0" lvl="0" marL="0" rtl="0" algn="l">
              <a:spcBef>
                <a:spcPts val="0"/>
              </a:spcBef>
              <a:spcAft>
                <a:spcPts val="0"/>
              </a:spcAft>
              <a:buNone/>
            </a:pPr>
            <a:r>
              <a:rPr lang="vi-VN"/>
              <a:t>Požrtvovanosti.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13" name="Google Shape;113;g52fa654585_0_20"/>
          <p:cNvPicPr preferRelativeResize="0"/>
          <p:nvPr/>
        </p:nvPicPr>
        <p:blipFill>
          <a:blip r:embed="rId3">
            <a:alphaModFix/>
          </a:blip>
          <a:stretch>
            <a:fillRect/>
          </a:stretch>
        </p:blipFill>
        <p:spPr>
          <a:xfrm>
            <a:off x="5435975" y="377201"/>
            <a:ext cx="2495550" cy="2028650"/>
          </a:xfrm>
          <a:prstGeom prst="rect">
            <a:avLst/>
          </a:prstGeom>
          <a:noFill/>
          <a:ln>
            <a:noFill/>
          </a:ln>
        </p:spPr>
      </p:pic>
      <p:pic>
        <p:nvPicPr>
          <p:cNvPr id="114" name="Google Shape;114;g52fa654585_0_20"/>
          <p:cNvPicPr preferRelativeResize="0"/>
          <p:nvPr/>
        </p:nvPicPr>
        <p:blipFill>
          <a:blip r:embed="rId4">
            <a:alphaModFix/>
          </a:blip>
          <a:stretch>
            <a:fillRect/>
          </a:stretch>
        </p:blipFill>
        <p:spPr>
          <a:xfrm>
            <a:off x="5607800" y="3429000"/>
            <a:ext cx="3000375" cy="202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g52fa654585_0_29"/>
          <p:cNvSpPr txBox="1"/>
          <p:nvPr/>
        </p:nvSpPr>
        <p:spPr>
          <a:xfrm>
            <a:off x="0" y="0"/>
            <a:ext cx="9144000" cy="6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vi-VN"/>
              <a:t>ĆETVRTA GRUPA</a:t>
            </a:r>
            <a:r>
              <a:rPr lang="vi-VN"/>
              <a:t> je imala zadatak da pripremi debatu :   Da li podržavam ili ne postupke dječaka Toma Sojera?</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(Učenici se po vlastitoj želji prikljanjaju jednoj od dvije grupe, jednoj koja će braniti Tomove postupke, a druga koja će ih kritizirati.) prilog- mp4 - DEBATA</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0" name="Google Shape;120;g52fa654585_0_29"/>
          <p:cNvPicPr preferRelativeResize="0"/>
          <p:nvPr/>
        </p:nvPicPr>
        <p:blipFill>
          <a:blip r:embed="rId3">
            <a:alphaModFix/>
          </a:blip>
          <a:stretch>
            <a:fillRect/>
          </a:stretch>
        </p:blipFill>
        <p:spPr>
          <a:xfrm>
            <a:off x="3910075" y="1383650"/>
            <a:ext cx="5233925" cy="4932100"/>
          </a:xfrm>
          <a:prstGeom prst="rect">
            <a:avLst/>
          </a:prstGeom>
          <a:noFill/>
          <a:ln>
            <a:noFill/>
          </a:ln>
        </p:spPr>
      </p:pic>
      <p:pic>
        <p:nvPicPr>
          <p:cNvPr id="121" name="Google Shape;121;g52fa654585_0_29"/>
          <p:cNvPicPr preferRelativeResize="0"/>
          <p:nvPr/>
        </p:nvPicPr>
        <p:blipFill>
          <a:blip r:embed="rId4">
            <a:alphaModFix/>
          </a:blip>
          <a:stretch>
            <a:fillRect/>
          </a:stretch>
        </p:blipFill>
        <p:spPr>
          <a:xfrm>
            <a:off x="217800" y="1506775"/>
            <a:ext cx="3295026" cy="52271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Dozivljaji Toma Sojera" id="126" name="Google Shape;126;p5"/>
          <p:cNvPicPr preferRelativeResize="0"/>
          <p:nvPr/>
        </p:nvPicPr>
        <p:blipFill rotWithShape="1">
          <a:blip r:embed="rId3">
            <a:alphaModFix/>
          </a:blip>
          <a:srcRect b="0" l="0" r="0" t="0"/>
          <a:stretch/>
        </p:blipFill>
        <p:spPr>
          <a:xfrm>
            <a:off x="539552" y="620688"/>
            <a:ext cx="2880320" cy="2592288"/>
          </a:xfrm>
          <a:prstGeom prst="rect">
            <a:avLst/>
          </a:prstGeom>
          <a:noFill/>
          <a:ln>
            <a:noFill/>
          </a:ln>
        </p:spPr>
      </p:pic>
      <p:graphicFrame>
        <p:nvGraphicFramePr>
          <p:cNvPr id="127" name="Google Shape;127;p5"/>
          <p:cNvGraphicFramePr/>
          <p:nvPr/>
        </p:nvGraphicFramePr>
        <p:xfrm>
          <a:off x="152400" y="4492300"/>
          <a:ext cx="3000000" cy="3000000"/>
        </p:xfrm>
        <a:graphic>
          <a:graphicData uri="http://schemas.openxmlformats.org/drawingml/2006/table">
            <a:tbl>
              <a:tblPr>
                <a:noFill/>
                <a:tableStyleId>{DF35D20A-3FA5-4AE5-B04F-B65F1579E105}</a:tableStyleId>
              </a:tblPr>
              <a:tblGrid>
                <a:gridCol w="8834975"/>
              </a:tblGrid>
              <a:tr h="1876625">
                <a:tc>
                  <a:txBody>
                    <a:bodyPr/>
                    <a:lstStyle/>
                    <a:p>
                      <a:pPr indent="0" lvl="0" marL="50800" marR="50800" rtl="0" algn="l">
                        <a:lnSpc>
                          <a:spcPct val="109090"/>
                        </a:lnSpc>
                        <a:spcBef>
                          <a:spcPts val="0"/>
                        </a:spcBef>
                        <a:spcAft>
                          <a:spcPts val="0"/>
                        </a:spcAft>
                        <a:buNone/>
                      </a:pPr>
                      <a:r>
                        <a:rPr b="1" lang="vi-VN" sz="1100">
                          <a:solidFill>
                            <a:srgbClr val="FF0000"/>
                          </a:solidFill>
                          <a:highlight>
                            <a:srgbClr val="FFFFFF"/>
                          </a:highlight>
                        </a:rPr>
                        <a:t>Haklberi Fina</a:t>
                      </a:r>
                      <a:r>
                        <a:rPr b="1" lang="vi-VN" sz="1100">
                          <a:solidFill>
                            <a:srgbClr val="0000FF"/>
                          </a:solidFill>
                          <a:highlight>
                            <a:srgbClr val="FFFFFF"/>
                          </a:highlight>
                        </a:rPr>
                        <a:t>, koji je bio odeven u odeću što su je ljudi bacili na smeće: sve rupa i zakrpa, sve sam božiji dronjak. Šešir mu je bio ogromna razvalina, pantalone su mu visile na jednom naramnjaku. Hak se kretao kud je hteo, po lepom vremenu spavao je na stepenicama, kraj tuđih vrata, a po ružnom vremenu u praznim burićima. Što se tiče psovki, bio je majstor od zanata. </a:t>
                      </a:r>
                      <a:endParaRPr b="1" sz="1100">
                        <a:solidFill>
                          <a:srgbClr val="0000FF"/>
                        </a:solidFill>
                        <a:highlight>
                          <a:srgbClr val="FFFFFF"/>
                        </a:highlight>
                      </a:endParaRPr>
                    </a:p>
                    <a:p>
                      <a:pPr indent="0" lvl="0" marL="50800" marR="50800" rtl="0" algn="l">
                        <a:lnSpc>
                          <a:spcPct val="109090"/>
                        </a:lnSpc>
                        <a:spcBef>
                          <a:spcPts val="0"/>
                        </a:spcBef>
                        <a:spcAft>
                          <a:spcPts val="0"/>
                        </a:spcAft>
                        <a:buNone/>
                      </a:pPr>
                      <a:r>
                        <a:rPr b="1" lang="vi-VN" sz="1100">
                          <a:solidFill>
                            <a:srgbClr val="FF0000"/>
                          </a:solidFill>
                          <a:highlight>
                            <a:srgbClr val="FFFFFF"/>
                          </a:highlight>
                        </a:rPr>
                        <a:t>Rebeka Tačer (Thatcher) (Beki)</a:t>
                      </a:r>
                      <a:r>
                        <a:rPr b="1" lang="vi-VN" sz="1100">
                          <a:solidFill>
                            <a:srgbClr val="0000FF"/>
                          </a:solidFill>
                          <a:highlight>
                            <a:srgbClr val="FFFFFF"/>
                          </a:highlight>
                        </a:rPr>
                        <a:t>, divna plavooka devojčica sa žutom kosom, spletenom u dve duge vitice koje su joj padale niz leđa, Tomova velika ljubav na prvi pogled. </a:t>
                      </a:r>
                      <a:endParaRPr b="1" sz="1100">
                        <a:solidFill>
                          <a:srgbClr val="0000FF"/>
                        </a:solidFill>
                        <a:highlight>
                          <a:srgbClr val="FFFFFF"/>
                        </a:highlight>
                      </a:endParaRPr>
                    </a:p>
                    <a:p>
                      <a:pPr indent="0" lvl="0" marL="50800" marR="50800" rtl="0" algn="l">
                        <a:lnSpc>
                          <a:spcPct val="109090"/>
                        </a:lnSpc>
                        <a:spcBef>
                          <a:spcPts val="0"/>
                        </a:spcBef>
                        <a:spcAft>
                          <a:spcPts val="0"/>
                        </a:spcAft>
                        <a:buNone/>
                      </a:pPr>
                      <a:r>
                        <a:t/>
                      </a:r>
                      <a:endParaRPr b="1" sz="1100">
                        <a:solidFill>
                          <a:srgbClr val="0000FF"/>
                        </a:solidFill>
                        <a:highlight>
                          <a:srgbClr val="FFFFFF"/>
                        </a:highlight>
                      </a:endParaRPr>
                    </a:p>
                    <a:p>
                      <a:pPr indent="0" lvl="0" marL="50800" marR="50800" rtl="0" algn="l">
                        <a:lnSpc>
                          <a:spcPct val="109090"/>
                        </a:lnSpc>
                        <a:spcBef>
                          <a:spcPts val="0"/>
                        </a:spcBef>
                        <a:spcAft>
                          <a:spcPts val="0"/>
                        </a:spcAft>
                        <a:buNone/>
                      </a:pPr>
                      <a:r>
                        <a:rPr lang="vi-VN" sz="1500">
                          <a:solidFill>
                            <a:schemeClr val="lt1"/>
                          </a:solidFill>
                          <a:highlight>
                            <a:srgbClr val="FB5E53"/>
                          </a:highlight>
                        </a:rPr>
                        <a:t>S obzirom na djela izgleda da je tetka Poli prilicno brizljiva zena. Ponekad je kod nje primjetno njeno sujevjerje koje je tipicno za zene tog perioda. Ipak glavna osobina tetke Poli je njena besprekorna ljubav prema Tomu.</a:t>
                      </a:r>
                      <a:endParaRPr b="1" sz="1100">
                        <a:solidFill>
                          <a:schemeClr val="lt1"/>
                        </a:solidFill>
                        <a:highlight>
                          <a:srgbClr val="FFFFFF"/>
                        </a:highlight>
                      </a:endParaRPr>
                    </a:p>
                  </a:txBody>
                  <a:tcPr marT="9525" marB="9525" marR="38100" marL="38100"/>
                </a:tc>
              </a:tr>
            </a:tbl>
          </a:graphicData>
        </a:graphic>
      </p:graphicFrame>
      <p:pic>
        <p:nvPicPr>
          <p:cNvPr id="128" name="Google Shape;128;p5"/>
          <p:cNvPicPr preferRelativeResize="0"/>
          <p:nvPr/>
        </p:nvPicPr>
        <p:blipFill>
          <a:blip r:embed="rId4">
            <a:alphaModFix/>
          </a:blip>
          <a:stretch>
            <a:fillRect/>
          </a:stretch>
        </p:blipFill>
        <p:spPr>
          <a:xfrm>
            <a:off x="3534513" y="774975"/>
            <a:ext cx="2074974" cy="2438000"/>
          </a:xfrm>
          <a:prstGeom prst="rect">
            <a:avLst/>
          </a:prstGeom>
          <a:noFill/>
          <a:ln>
            <a:noFill/>
          </a:ln>
        </p:spPr>
      </p:pic>
      <p:pic>
        <p:nvPicPr>
          <p:cNvPr descr="Tom Sojer (Tom Sawyer) - Film - mojtv.net" id="129" name="Google Shape;129;p5"/>
          <p:cNvPicPr preferRelativeResize="0"/>
          <p:nvPr/>
        </p:nvPicPr>
        <p:blipFill rotWithShape="1">
          <a:blip r:embed="rId5">
            <a:alphaModFix/>
          </a:blip>
          <a:srcRect b="0" l="0" r="0" t="0"/>
          <a:stretch/>
        </p:blipFill>
        <p:spPr>
          <a:xfrm flipH="1" rot="-125781">
            <a:off x="6249887" y="625269"/>
            <a:ext cx="2290503" cy="1865962"/>
          </a:xfrm>
          <a:prstGeom prst="rect">
            <a:avLst/>
          </a:prstGeom>
          <a:noFill/>
          <a:ln cap="sq" cmpd="thickThin" w="88900">
            <a:solidFill>
              <a:srgbClr val="FFFFFF"/>
            </a:solidFill>
            <a:prstDash val="solid"/>
            <a:miter lim="800000"/>
            <a:headEnd len="sm" w="sm" type="none"/>
            <a:tailEnd len="sm" w="sm" type="none"/>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g52fa654585_0_36"/>
          <p:cNvSpPr txBox="1"/>
          <p:nvPr/>
        </p:nvSpPr>
        <p:spPr>
          <a:xfrm>
            <a:off x="0" y="0"/>
            <a:ext cx="9144000" cy="6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vi-VN"/>
              <a:t>PETA GRUPA- je imala zadatak da dramatizuje neki dio iz romana po sopstvenom izboru. ( prilog mp4- Tom na daljinu- dramatizacija</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vi-VN"/>
              <a:t>Učenici razmenjuju stečena iskustva na ovom času. Kazuju u čemu je značaj dramatizacije obrađenog književnog teksta.</a:t>
            </a:r>
            <a:endParaRPr/>
          </a:p>
          <a:p>
            <a:pPr indent="0" lvl="0" marL="0" rtl="0" algn="l">
              <a:spcBef>
                <a:spcPts val="0"/>
              </a:spcBef>
              <a:spcAft>
                <a:spcPts val="0"/>
              </a:spcAft>
              <a:buNone/>
            </a:pPr>
            <a:r>
              <a:rPr lang="vi-VN"/>
              <a:t> </a:t>
            </a:r>
            <a:endParaRPr/>
          </a:p>
          <a:p>
            <a:pPr indent="0" lvl="0" marL="0" rtl="0" algn="l">
              <a:spcBef>
                <a:spcPts val="0"/>
              </a:spcBef>
              <a:spcAft>
                <a:spcPts val="0"/>
              </a:spcAft>
              <a:buNone/>
            </a:pPr>
            <a:r>
              <a:t/>
            </a:r>
            <a:endParaRPr/>
          </a:p>
        </p:txBody>
      </p:sp>
      <p:pic>
        <p:nvPicPr>
          <p:cNvPr id="135" name="Google Shape;135;g52fa654585_0_36"/>
          <p:cNvPicPr preferRelativeResize="0"/>
          <p:nvPr/>
        </p:nvPicPr>
        <p:blipFill>
          <a:blip r:embed="rId3">
            <a:alphaModFix/>
          </a:blip>
          <a:stretch>
            <a:fillRect/>
          </a:stretch>
        </p:blipFill>
        <p:spPr>
          <a:xfrm>
            <a:off x="194225" y="1193125"/>
            <a:ext cx="7947176" cy="3470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descr="Tom Sojer – prepričano i analiza lektire" id="140" name="Google Shape;140;p6"/>
          <p:cNvPicPr preferRelativeResize="0"/>
          <p:nvPr/>
        </p:nvPicPr>
        <p:blipFill rotWithShape="1">
          <a:blip r:embed="rId3">
            <a:alphaModFix/>
          </a:blip>
          <a:srcRect b="0" l="0" r="0" t="0"/>
          <a:stretch/>
        </p:blipFill>
        <p:spPr>
          <a:xfrm>
            <a:off x="179512" y="836712"/>
            <a:ext cx="8928992" cy="5832648"/>
          </a:xfrm>
          <a:prstGeom prst="rect">
            <a:avLst/>
          </a:prstGeom>
          <a:noFill/>
          <a:ln>
            <a:noFill/>
          </a:ln>
        </p:spPr>
      </p:pic>
      <p:sp>
        <p:nvSpPr>
          <p:cNvPr id="141" name="Google Shape;141;p6"/>
          <p:cNvSpPr/>
          <p:nvPr/>
        </p:nvSpPr>
        <p:spPr>
          <a:xfrm>
            <a:off x="3568350" y="398625"/>
            <a:ext cx="2007300" cy="2007300"/>
          </a:xfrm>
          <a:prstGeom prst="hear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vi-VN"/>
              <a:t>Omiljena fotografije po izboru učenika</a:t>
            </a:r>
            <a:endParaRPr/>
          </a:p>
        </p:txBody>
      </p:sp>
    </p:spTree>
  </p:cSld>
  <p:clrMapOvr>
    <a:masterClrMapping/>
  </p:clrMapOvr>
  <p:transition>
    <p:cut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2020-05-02T21:32:52Z</dcterms:created>
  <dc:creator>Windows korisnik</dc:creator>
</cp:coreProperties>
</file>